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  <p:embeddedFont>
      <p:font typeface="Nunito"/>
      <p:regular r:id="rId39"/>
      <p:bold r:id="rId40"/>
      <p:italic r:id="rId41"/>
      <p:boldItalic r:id="rId42"/>
    </p:embeddedFont>
    <p:embeddedFont>
      <p:font typeface="Maven Pro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bold.fntdata"/><Relationship Id="rId20" Type="http://schemas.openxmlformats.org/officeDocument/2006/relationships/slide" Target="slides/slide15.xml"/><Relationship Id="rId42" Type="http://schemas.openxmlformats.org/officeDocument/2006/relationships/font" Target="fonts/Nunito-boldItalic.fntdata"/><Relationship Id="rId41" Type="http://schemas.openxmlformats.org/officeDocument/2006/relationships/font" Target="fonts/Nunito-italic.fntdata"/><Relationship Id="rId22" Type="http://schemas.openxmlformats.org/officeDocument/2006/relationships/slide" Target="slides/slide17.xml"/><Relationship Id="rId44" Type="http://schemas.openxmlformats.org/officeDocument/2006/relationships/font" Target="fonts/MavenPro-bold.fntdata"/><Relationship Id="rId21" Type="http://schemas.openxmlformats.org/officeDocument/2006/relationships/slide" Target="slides/slide16.xml"/><Relationship Id="rId43" Type="http://schemas.openxmlformats.org/officeDocument/2006/relationships/font" Target="fonts/MavenPro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italic.fntdata"/><Relationship Id="rId14" Type="http://schemas.openxmlformats.org/officeDocument/2006/relationships/slide" Target="slides/slide9.xml"/><Relationship Id="rId36" Type="http://schemas.openxmlformats.org/officeDocument/2006/relationships/font" Target="fonts/Roboto-bold.fntdata"/><Relationship Id="rId17" Type="http://schemas.openxmlformats.org/officeDocument/2006/relationships/slide" Target="slides/slide12.xml"/><Relationship Id="rId39" Type="http://schemas.openxmlformats.org/officeDocument/2006/relationships/font" Target="fonts/Nunito-regular.fntdata"/><Relationship Id="rId16" Type="http://schemas.openxmlformats.org/officeDocument/2006/relationships/slide" Target="slides/slide11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235c185576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235c185576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ee54f952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ee54f952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360e72932_0_2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1360e72932_0_2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1360e729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1360e729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1360e72932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1360e72932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1360e72932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1360e72932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1360e72932_0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1360e72932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1360e72932_0_1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1360e72932_0_1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1360e72932_0_18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1360e72932_0_1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1360e72932_0_2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1360e72932_0_2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1360e72932_0_3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1360e72932_0_3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e53089f4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e53089f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1360e72932_0_2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1360e72932_0_2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360e72932_0_2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360e72932_0_2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1360e72932_0_29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1360e72932_0_2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1360e72932_0_3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1360e72932_0_3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1360e72932_0_3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1360e72932_0_3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35c185576_0_9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35c185576_0_9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235c185576_0_1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235c185576_0_1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235c185576_0_1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235c185576_0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235c185576_0_10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235c185576_0_1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235c185576_0_1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235c185576_0_1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ee53089f4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ee53089f4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235c185576_0_10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235c185576_0_10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e53089f4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ee53089f4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e53089f43_0_1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e53089f43_0_1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235c185576_0_10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235c185576_0_10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e54f9528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ee54f9528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ee54f9528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ee54f9528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b="9613" l="0" r="0" t="15116"/>
          <a:stretch/>
        </p:blipFill>
        <p:spPr>
          <a:xfrm>
            <a:off x="0" y="-28575"/>
            <a:ext cx="9144000" cy="4586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3352734"/>
            <a:ext cx="9144000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/>
          <p:nvPr>
            <p:ph idx="1" type="body"/>
          </p:nvPr>
        </p:nvSpPr>
        <p:spPr>
          <a:xfrm>
            <a:off x="464574" y="2101119"/>
            <a:ext cx="77223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type="title"/>
          </p:nvPr>
        </p:nvSpPr>
        <p:spPr>
          <a:xfrm>
            <a:off x="464575" y="803672"/>
            <a:ext cx="7722300" cy="12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" name="Google Shape;18;p2"/>
          <p:cNvSpPr/>
          <p:nvPr/>
        </p:nvSpPr>
        <p:spPr>
          <a:xfrm>
            <a:off x="0" y="4524067"/>
            <a:ext cx="9144000" cy="61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464575" y="4313393"/>
            <a:ext cx="1614900" cy="677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" name="Google Shape;20;p2"/>
          <p:cNvGrpSpPr/>
          <p:nvPr/>
        </p:nvGrpSpPr>
        <p:grpSpPr>
          <a:xfrm>
            <a:off x="613189" y="4454788"/>
            <a:ext cx="1323983" cy="576665"/>
            <a:chOff x="817586" y="5939717"/>
            <a:chExt cx="1765310" cy="768887"/>
          </a:xfrm>
        </p:grpSpPr>
        <p:pic>
          <p:nvPicPr>
            <p:cNvPr id="21" name="Google Shape;21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44937" y="5939717"/>
              <a:ext cx="737960" cy="7296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17586" y="5971518"/>
              <a:ext cx="782586" cy="73708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" name="Google Shape;23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51343" y="4766108"/>
            <a:ext cx="1023308" cy="186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24" name="Google Shape;24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61005" y="4701884"/>
            <a:ext cx="821556" cy="28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25" name="Google Shape;25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690334" y="4685467"/>
            <a:ext cx="821554" cy="315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Slide">
  <p:cSld name="6_Title Slide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403775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3352734"/>
            <a:ext cx="9144000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1"/>
          <p:cNvSpPr txBox="1"/>
          <p:nvPr>
            <p:ph type="title"/>
          </p:nvPr>
        </p:nvSpPr>
        <p:spPr>
          <a:xfrm>
            <a:off x="441223" y="1460816"/>
            <a:ext cx="35358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11"/>
          <p:cNvSpPr/>
          <p:nvPr/>
        </p:nvSpPr>
        <p:spPr>
          <a:xfrm>
            <a:off x="0" y="4524067"/>
            <a:ext cx="9144000" cy="61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1"/>
          <p:cNvSpPr/>
          <p:nvPr/>
        </p:nvSpPr>
        <p:spPr>
          <a:xfrm>
            <a:off x="464575" y="4313393"/>
            <a:ext cx="1614900" cy="677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1"/>
          <p:cNvSpPr txBox="1"/>
          <p:nvPr/>
        </p:nvSpPr>
        <p:spPr>
          <a:xfrm>
            <a:off x="420232" y="2905116"/>
            <a:ext cx="7931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foreststreesagroforestry.org | globallandscapesforum.org | resilientlandscapes.org</a:t>
            </a:r>
            <a:endParaRPr sz="1100"/>
          </a:p>
        </p:txBody>
      </p:sp>
      <p:sp>
        <p:nvSpPr>
          <p:cNvPr id="133" name="Google Shape;133;p11"/>
          <p:cNvSpPr txBox="1"/>
          <p:nvPr/>
        </p:nvSpPr>
        <p:spPr>
          <a:xfrm>
            <a:off x="420232" y="2539920"/>
            <a:ext cx="7936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cifor.org | worldagroforestry.org</a:t>
            </a:r>
            <a:endParaRPr sz="1100"/>
          </a:p>
        </p:txBody>
      </p:sp>
      <p:sp>
        <p:nvSpPr>
          <p:cNvPr id="134" name="Google Shape;134;p11"/>
          <p:cNvSpPr txBox="1"/>
          <p:nvPr/>
        </p:nvSpPr>
        <p:spPr>
          <a:xfrm>
            <a:off x="420232" y="3330524"/>
            <a:ext cx="7382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</a:pPr>
            <a:r>
              <a:rPr b="0" i="0"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Center for International Forestry Research (CIFOR) and World Agroforestry (ICRAF) envision a more equitable world where forestry and landscapes enhance the environment and well-being for all. CIFOR-ICRAF are CGIAR Research Centers.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5" name="Google Shape;135;p11"/>
          <p:cNvGrpSpPr/>
          <p:nvPr/>
        </p:nvGrpSpPr>
        <p:grpSpPr>
          <a:xfrm>
            <a:off x="613189" y="4454788"/>
            <a:ext cx="1323983" cy="576665"/>
            <a:chOff x="817586" y="5939717"/>
            <a:chExt cx="1765310" cy="768887"/>
          </a:xfrm>
        </p:grpSpPr>
        <p:pic>
          <p:nvPicPr>
            <p:cNvPr id="136" name="Google Shape;136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44937" y="5939717"/>
              <a:ext cx="737960" cy="7296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17586" y="5971518"/>
              <a:ext cx="782586" cy="73708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8" name="Google Shape;138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51343" y="4766108"/>
            <a:ext cx="1023308" cy="186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139" name="Google Shape;139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61005" y="4701884"/>
            <a:ext cx="821556" cy="28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140" name="Google Shape;140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690334" y="4685467"/>
            <a:ext cx="821554" cy="315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Slide">
  <p:cSld name="7_Title Slide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403775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3352734"/>
            <a:ext cx="9144000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2"/>
          <p:cNvSpPr txBox="1"/>
          <p:nvPr>
            <p:ph type="title"/>
          </p:nvPr>
        </p:nvSpPr>
        <p:spPr>
          <a:xfrm>
            <a:off x="441223" y="1460816"/>
            <a:ext cx="35358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12"/>
          <p:cNvSpPr/>
          <p:nvPr/>
        </p:nvSpPr>
        <p:spPr>
          <a:xfrm>
            <a:off x="0" y="4524067"/>
            <a:ext cx="9144000" cy="61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2"/>
          <p:cNvSpPr/>
          <p:nvPr/>
        </p:nvSpPr>
        <p:spPr>
          <a:xfrm>
            <a:off x="464575" y="4313393"/>
            <a:ext cx="1614900" cy="677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2"/>
          <p:cNvSpPr txBox="1"/>
          <p:nvPr/>
        </p:nvSpPr>
        <p:spPr>
          <a:xfrm>
            <a:off x="420232" y="2905116"/>
            <a:ext cx="7931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foreststreesagroforestry.org | globallandscapesforum.org | resilientlandscapes.org</a:t>
            </a:r>
            <a:endParaRPr sz="1100"/>
          </a:p>
        </p:txBody>
      </p:sp>
      <p:sp>
        <p:nvSpPr>
          <p:cNvPr id="148" name="Google Shape;148;p12"/>
          <p:cNvSpPr txBox="1"/>
          <p:nvPr/>
        </p:nvSpPr>
        <p:spPr>
          <a:xfrm>
            <a:off x="420232" y="2539920"/>
            <a:ext cx="7936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cifor.org | worldagroforestry.org</a:t>
            </a:r>
            <a:endParaRPr sz="1100"/>
          </a:p>
        </p:txBody>
      </p:sp>
      <p:sp>
        <p:nvSpPr>
          <p:cNvPr id="149" name="Google Shape;149;p12"/>
          <p:cNvSpPr txBox="1"/>
          <p:nvPr/>
        </p:nvSpPr>
        <p:spPr>
          <a:xfrm>
            <a:off x="420232" y="3330524"/>
            <a:ext cx="7382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</a:pPr>
            <a:r>
              <a:rPr b="0" i="0"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Center for International Forestry Research (CIFOR) and World Agroforestry (ICRAF) envision a more equitable world where forestry and landscapes enhance the environment and well-being for all. CIFOR-ICRAF are CGIAR Research Centers.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0" name="Google Shape;150;p12"/>
          <p:cNvGrpSpPr/>
          <p:nvPr/>
        </p:nvGrpSpPr>
        <p:grpSpPr>
          <a:xfrm>
            <a:off x="613189" y="4454788"/>
            <a:ext cx="1323983" cy="576665"/>
            <a:chOff x="817586" y="5939717"/>
            <a:chExt cx="1765310" cy="768887"/>
          </a:xfrm>
        </p:grpSpPr>
        <p:pic>
          <p:nvPicPr>
            <p:cNvPr id="151" name="Google Shape;151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44937" y="5939717"/>
              <a:ext cx="737960" cy="7296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17586" y="5971518"/>
              <a:ext cx="782586" cy="73708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" name="Google Shape;153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51343" y="4766108"/>
            <a:ext cx="1023308" cy="186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154" name="Google Shape;154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61005" y="4701884"/>
            <a:ext cx="821556" cy="28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155" name="Google Shape;155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690334" y="4685467"/>
            <a:ext cx="821554" cy="315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8" name="Google Shape;158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9" name="Google Shape;15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2" name="Google Shape;1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>
              <a:spcBef>
                <a:spcPts val="800"/>
              </a:spcBef>
              <a:spcAft>
                <a:spcPts val="0"/>
              </a:spcAft>
              <a:buSzPts val="1100"/>
              <a:buChar char="•"/>
              <a:defRPr/>
            </a:lvl1pPr>
            <a:lvl2pPr indent="-298450" lvl="1" marL="914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2pPr>
            <a:lvl3pPr indent="-298450" lvl="2" marL="1371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3pPr>
            <a:lvl4pPr indent="-298450" lvl="3" marL="1828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4pPr>
            <a:lvl5pPr indent="-298450" lvl="4" marL="22860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3" name="Google Shape;1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bg>
      <p:bgPr>
        <a:solidFill>
          <a:srgbClr val="FFFFFF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"/>
          <p:cNvSpPr/>
          <p:nvPr/>
        </p:nvSpPr>
        <p:spPr>
          <a:xfrm>
            <a:off x="7500" y="0"/>
            <a:ext cx="9132300" cy="5143500"/>
          </a:xfrm>
          <a:prstGeom prst="rect">
            <a:avLst/>
          </a:prstGeom>
          <a:solidFill>
            <a:srgbClr val="B3D0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6" name="Google Shape;166;p15"/>
          <p:cNvCxnSpPr/>
          <p:nvPr/>
        </p:nvCxnSpPr>
        <p:spPr>
          <a:xfrm>
            <a:off x="841350" y="460903"/>
            <a:ext cx="0" cy="42618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" name="Google Shape;167;p15"/>
          <p:cNvCxnSpPr/>
          <p:nvPr/>
        </p:nvCxnSpPr>
        <p:spPr>
          <a:xfrm>
            <a:off x="8337675" y="460903"/>
            <a:ext cx="0" cy="42618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8" name="Google Shape;168;p15"/>
          <p:cNvSpPr/>
          <p:nvPr/>
        </p:nvSpPr>
        <p:spPr>
          <a:xfrm rot="-5400000">
            <a:off x="4327200" y="853550"/>
            <a:ext cx="483000" cy="427200"/>
          </a:xfrm>
          <a:prstGeom prst="hexagon">
            <a:avLst>
              <a:gd fmla="val 28666" name="adj"/>
              <a:gd fmla="val 115470" name="vf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5"/>
          <p:cNvSpPr txBox="1"/>
          <p:nvPr>
            <p:ph type="ctrTitle"/>
          </p:nvPr>
        </p:nvSpPr>
        <p:spPr>
          <a:xfrm>
            <a:off x="1883125" y="1447250"/>
            <a:ext cx="5400900" cy="1971900"/>
          </a:xfrm>
          <a:prstGeom prst="rect">
            <a:avLst/>
          </a:prstGeom>
          <a:noFill/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C44"/>
              </a:buClr>
              <a:buSzPts val="3600"/>
              <a:buNone/>
              <a:defRPr b="1" sz="3600">
                <a:solidFill>
                  <a:srgbClr val="343C4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C44"/>
              </a:buClr>
              <a:buSzPts val="3600"/>
              <a:buNone/>
              <a:defRPr b="1" sz="3600">
                <a:solidFill>
                  <a:srgbClr val="343C4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C44"/>
              </a:buClr>
              <a:buSzPts val="3600"/>
              <a:buNone/>
              <a:defRPr b="1" sz="3600">
                <a:solidFill>
                  <a:srgbClr val="343C4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C44"/>
              </a:buClr>
              <a:buSzPts val="3600"/>
              <a:buNone/>
              <a:defRPr b="1" sz="3600">
                <a:solidFill>
                  <a:srgbClr val="343C4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C44"/>
              </a:buClr>
              <a:buSzPts val="3600"/>
              <a:buNone/>
              <a:defRPr b="1" sz="3600">
                <a:solidFill>
                  <a:srgbClr val="343C4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C44"/>
              </a:buClr>
              <a:buSzPts val="3600"/>
              <a:buNone/>
              <a:defRPr b="1" sz="3600">
                <a:solidFill>
                  <a:srgbClr val="343C4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C44"/>
              </a:buClr>
              <a:buSzPts val="3600"/>
              <a:buNone/>
              <a:defRPr b="1" sz="3600">
                <a:solidFill>
                  <a:srgbClr val="343C4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C44"/>
              </a:buClr>
              <a:buSzPts val="3600"/>
              <a:buNone/>
              <a:defRPr b="1" sz="3600">
                <a:solidFill>
                  <a:srgbClr val="343C4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C44"/>
              </a:buClr>
              <a:buSzPts val="3600"/>
              <a:buNone/>
              <a:defRPr b="1" sz="3600">
                <a:solidFill>
                  <a:srgbClr val="343C44"/>
                </a:solidFill>
              </a:defRPr>
            </a:lvl9pPr>
          </a:lstStyle>
          <a:p/>
        </p:txBody>
      </p:sp>
      <p:sp>
        <p:nvSpPr>
          <p:cNvPr id="170" name="Google Shape;170;p15"/>
          <p:cNvSpPr txBox="1"/>
          <p:nvPr>
            <p:ph idx="1" type="subTitle"/>
          </p:nvPr>
        </p:nvSpPr>
        <p:spPr>
          <a:xfrm>
            <a:off x="2429850" y="3493650"/>
            <a:ext cx="4287600" cy="788100"/>
          </a:xfrm>
          <a:prstGeom prst="rect">
            <a:avLst/>
          </a:prstGeom>
          <a:noFill/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1" name="Google Shape;17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4" name="Google Shape;174;p16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75" name="Google Shape;175;p16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B3D0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6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7" name="Google Shape;177;p16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>
                <a:solidFill>
                  <a:schemeClr val="dk2"/>
                </a:solidFill>
              </a:defRPr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400">
                <a:solidFill>
                  <a:schemeClr val="dk2"/>
                </a:solidFill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400">
                <a:solidFill>
                  <a:schemeClr val="dk2"/>
                </a:solidFill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400">
                <a:solidFill>
                  <a:schemeClr val="dk2"/>
                </a:solidFill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400"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>
                <a:solidFill>
                  <a:schemeClr val="dk2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>
                <a:solidFill>
                  <a:schemeClr val="dk2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>
                <a:solidFill>
                  <a:schemeClr val="dk2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•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8" name="Google Shape;17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AUTOLAYOUT_2">
    <p:bg>
      <p:bgPr>
        <a:solidFill>
          <a:srgbClr val="FFFFFF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7E7E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7"/>
          <p:cNvSpPr/>
          <p:nvPr/>
        </p:nvSpPr>
        <p:spPr>
          <a:xfrm>
            <a:off x="181125" y="181125"/>
            <a:ext cx="8795400" cy="478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7"/>
          <p:cNvSpPr txBox="1"/>
          <p:nvPr>
            <p:ph type="title"/>
          </p:nvPr>
        </p:nvSpPr>
        <p:spPr>
          <a:xfrm>
            <a:off x="811650" y="799739"/>
            <a:ext cx="6458400" cy="1479900"/>
          </a:xfrm>
          <a:prstGeom prst="rect">
            <a:avLst/>
          </a:prstGeom>
          <a:noFill/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rgbClr val="E7E7E7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rgbClr val="E7E7E7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rgbClr val="E7E7E7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rgbClr val="E7E7E7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rgbClr val="E7E7E7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rgbClr val="E7E7E7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rgbClr val="E7E7E7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rgbClr val="E7E7E7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rgbClr val="E7E7E7"/>
                </a:solidFill>
              </a:defRPr>
            </a:lvl9pPr>
          </a:lstStyle>
          <a:p/>
        </p:txBody>
      </p:sp>
      <p:sp>
        <p:nvSpPr>
          <p:cNvPr id="183" name="Google Shape;183;p17"/>
          <p:cNvSpPr txBox="1"/>
          <p:nvPr>
            <p:ph idx="1" type="body"/>
          </p:nvPr>
        </p:nvSpPr>
        <p:spPr>
          <a:xfrm>
            <a:off x="811650" y="2432039"/>
            <a:ext cx="6458400" cy="2037600"/>
          </a:xfrm>
          <a:prstGeom prst="rect">
            <a:avLst/>
          </a:prstGeom>
          <a:noFill/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400">
                <a:solidFill>
                  <a:schemeClr val="dk2"/>
                </a:solidFill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400">
                <a:solidFill>
                  <a:schemeClr val="dk2"/>
                </a:solidFill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400">
                <a:solidFill>
                  <a:schemeClr val="dk2"/>
                </a:solidFill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400"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>
                <a:solidFill>
                  <a:schemeClr val="dk2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>
                <a:solidFill>
                  <a:schemeClr val="dk2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>
                <a:solidFill>
                  <a:schemeClr val="dk2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•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4" name="Google Shape;18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3"/>
          <p:cNvPicPr preferRelativeResize="0"/>
          <p:nvPr/>
        </p:nvPicPr>
        <p:blipFill rotWithShape="1">
          <a:blip r:embed="rId2">
            <a:alphaModFix/>
          </a:blip>
          <a:srcRect b="22878" l="206" r="722" t="9923"/>
          <a:stretch/>
        </p:blipFill>
        <p:spPr>
          <a:xfrm>
            <a:off x="0" y="0"/>
            <a:ext cx="9144003" cy="4133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3352734"/>
            <a:ext cx="9144000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"/>
          <p:cNvSpPr txBox="1"/>
          <p:nvPr>
            <p:ph idx="1" type="body"/>
          </p:nvPr>
        </p:nvSpPr>
        <p:spPr>
          <a:xfrm>
            <a:off x="464574" y="2101119"/>
            <a:ext cx="77223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type="title"/>
          </p:nvPr>
        </p:nvSpPr>
        <p:spPr>
          <a:xfrm>
            <a:off x="464575" y="803672"/>
            <a:ext cx="7722300" cy="12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Google Shape;31;p3"/>
          <p:cNvSpPr/>
          <p:nvPr/>
        </p:nvSpPr>
        <p:spPr>
          <a:xfrm>
            <a:off x="0" y="4524067"/>
            <a:ext cx="9144000" cy="61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3"/>
          <p:cNvSpPr/>
          <p:nvPr/>
        </p:nvSpPr>
        <p:spPr>
          <a:xfrm>
            <a:off x="464575" y="4313393"/>
            <a:ext cx="1614900" cy="677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" name="Google Shape;33;p3"/>
          <p:cNvGrpSpPr/>
          <p:nvPr/>
        </p:nvGrpSpPr>
        <p:grpSpPr>
          <a:xfrm>
            <a:off x="613189" y="4454788"/>
            <a:ext cx="1323983" cy="576665"/>
            <a:chOff x="817586" y="5939717"/>
            <a:chExt cx="1765310" cy="768887"/>
          </a:xfrm>
        </p:grpSpPr>
        <p:pic>
          <p:nvPicPr>
            <p:cNvPr id="34" name="Google Shape;34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44937" y="5939717"/>
              <a:ext cx="737960" cy="7296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17586" y="5971518"/>
              <a:ext cx="782586" cy="73708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" name="Google Shape;36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51343" y="4766108"/>
            <a:ext cx="1023308" cy="186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37" name="Google Shape;37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61005" y="4701884"/>
            <a:ext cx="821556" cy="28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38" name="Google Shape;38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690334" y="4685467"/>
            <a:ext cx="821554" cy="315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4"/>
          <p:cNvPicPr preferRelativeResize="0"/>
          <p:nvPr/>
        </p:nvPicPr>
        <p:blipFill rotWithShape="1">
          <a:blip r:embed="rId2">
            <a:alphaModFix/>
          </a:blip>
          <a:srcRect b="10168" l="2860" r="2465" t="24486"/>
          <a:stretch/>
        </p:blipFill>
        <p:spPr>
          <a:xfrm>
            <a:off x="0" y="-9524"/>
            <a:ext cx="9144003" cy="419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3352734"/>
            <a:ext cx="9144000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4"/>
          <p:cNvSpPr txBox="1"/>
          <p:nvPr>
            <p:ph idx="1" type="body"/>
          </p:nvPr>
        </p:nvSpPr>
        <p:spPr>
          <a:xfrm>
            <a:off x="464574" y="2101119"/>
            <a:ext cx="77223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3" name="Google Shape;43;p4"/>
          <p:cNvSpPr txBox="1"/>
          <p:nvPr>
            <p:ph type="title"/>
          </p:nvPr>
        </p:nvSpPr>
        <p:spPr>
          <a:xfrm>
            <a:off x="464575" y="803672"/>
            <a:ext cx="7722300" cy="12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Google Shape;44;p4"/>
          <p:cNvSpPr/>
          <p:nvPr/>
        </p:nvSpPr>
        <p:spPr>
          <a:xfrm>
            <a:off x="0" y="4524067"/>
            <a:ext cx="9144000" cy="61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4"/>
          <p:cNvSpPr/>
          <p:nvPr/>
        </p:nvSpPr>
        <p:spPr>
          <a:xfrm>
            <a:off x="464575" y="4313393"/>
            <a:ext cx="1614900" cy="677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" name="Google Shape;46;p4"/>
          <p:cNvGrpSpPr/>
          <p:nvPr/>
        </p:nvGrpSpPr>
        <p:grpSpPr>
          <a:xfrm>
            <a:off x="613189" y="4454788"/>
            <a:ext cx="1323983" cy="576665"/>
            <a:chOff x="817586" y="5939717"/>
            <a:chExt cx="1765310" cy="768887"/>
          </a:xfrm>
        </p:grpSpPr>
        <p:pic>
          <p:nvPicPr>
            <p:cNvPr id="47" name="Google Shape;47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44937" y="5939717"/>
              <a:ext cx="737960" cy="7296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17586" y="5971518"/>
              <a:ext cx="782586" cy="73708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" name="Google Shape;49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51343" y="4766108"/>
            <a:ext cx="1023308" cy="186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50" name="Google Shape;50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61005" y="4701884"/>
            <a:ext cx="821556" cy="28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51" name="Google Shape;51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690334" y="4685467"/>
            <a:ext cx="821554" cy="315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Slide">
  <p:cSld name="5_Title Slid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5"/>
          <p:cNvPicPr preferRelativeResize="0"/>
          <p:nvPr/>
        </p:nvPicPr>
        <p:blipFill rotWithShape="1">
          <a:blip r:embed="rId2">
            <a:alphaModFix/>
          </a:blip>
          <a:srcRect b="-5894" l="118" r="-118" t="21142"/>
          <a:stretch/>
        </p:blipFill>
        <p:spPr>
          <a:xfrm>
            <a:off x="0" y="-21772"/>
            <a:ext cx="9144003" cy="5165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3352734"/>
            <a:ext cx="9144000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5"/>
          <p:cNvSpPr txBox="1"/>
          <p:nvPr>
            <p:ph idx="1" type="body"/>
          </p:nvPr>
        </p:nvSpPr>
        <p:spPr>
          <a:xfrm>
            <a:off x="464574" y="2101119"/>
            <a:ext cx="77223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type="title"/>
          </p:nvPr>
        </p:nvSpPr>
        <p:spPr>
          <a:xfrm>
            <a:off x="464575" y="803672"/>
            <a:ext cx="7722300" cy="12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" name="Google Shape;57;p5"/>
          <p:cNvSpPr/>
          <p:nvPr/>
        </p:nvSpPr>
        <p:spPr>
          <a:xfrm>
            <a:off x="0" y="4524067"/>
            <a:ext cx="9144000" cy="61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5"/>
          <p:cNvSpPr/>
          <p:nvPr/>
        </p:nvSpPr>
        <p:spPr>
          <a:xfrm>
            <a:off x="464575" y="4313393"/>
            <a:ext cx="1614900" cy="677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" name="Google Shape;59;p5"/>
          <p:cNvGrpSpPr/>
          <p:nvPr/>
        </p:nvGrpSpPr>
        <p:grpSpPr>
          <a:xfrm>
            <a:off x="613189" y="4454788"/>
            <a:ext cx="1323983" cy="576665"/>
            <a:chOff x="817586" y="5939717"/>
            <a:chExt cx="1765310" cy="768887"/>
          </a:xfrm>
        </p:grpSpPr>
        <p:pic>
          <p:nvPicPr>
            <p:cNvPr id="60" name="Google Shape;60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44937" y="5939717"/>
              <a:ext cx="737960" cy="7296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17586" y="5971518"/>
              <a:ext cx="782586" cy="73708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2" name="Google Shape;62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51343" y="4766108"/>
            <a:ext cx="1023308" cy="186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63" name="Google Shape;63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61005" y="4701884"/>
            <a:ext cx="821556" cy="28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64" name="Google Shape;64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690334" y="4685467"/>
            <a:ext cx="821554" cy="315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"/>
          <p:cNvSpPr/>
          <p:nvPr>
            <p:ph idx="2" type="pic"/>
          </p:nvPr>
        </p:nvSpPr>
        <p:spPr>
          <a:xfrm>
            <a:off x="4248150" y="932260"/>
            <a:ext cx="4395000" cy="23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6"/>
          <p:cNvSpPr txBox="1"/>
          <p:nvPr>
            <p:ph type="title"/>
          </p:nvPr>
        </p:nvSpPr>
        <p:spPr>
          <a:xfrm>
            <a:off x="464575" y="272320"/>
            <a:ext cx="81786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0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6"/>
          <p:cNvSpPr txBox="1"/>
          <p:nvPr>
            <p:ph idx="1" type="body"/>
          </p:nvPr>
        </p:nvSpPr>
        <p:spPr>
          <a:xfrm>
            <a:off x="464575" y="932260"/>
            <a:ext cx="3296100" cy="23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b="0" i="0" sz="1100"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b="0" i="0" sz="11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b="0" i="0" sz="1100"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b="0" i="0" sz="1100"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b="0" i="0" sz="11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69" name="Google Shape;6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767328"/>
            <a:ext cx="9144000" cy="1376172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6"/>
          <p:cNvSpPr/>
          <p:nvPr/>
        </p:nvSpPr>
        <p:spPr>
          <a:xfrm>
            <a:off x="0" y="4524067"/>
            <a:ext cx="9144000" cy="61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6"/>
          <p:cNvSpPr/>
          <p:nvPr/>
        </p:nvSpPr>
        <p:spPr>
          <a:xfrm>
            <a:off x="464575" y="4313393"/>
            <a:ext cx="1614900" cy="677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" name="Google Shape;72;p6"/>
          <p:cNvGrpSpPr/>
          <p:nvPr/>
        </p:nvGrpSpPr>
        <p:grpSpPr>
          <a:xfrm>
            <a:off x="613189" y="4454788"/>
            <a:ext cx="1323983" cy="576665"/>
            <a:chOff x="817586" y="5939717"/>
            <a:chExt cx="1765310" cy="768887"/>
          </a:xfrm>
        </p:grpSpPr>
        <p:pic>
          <p:nvPicPr>
            <p:cNvPr id="73" name="Google Shape;73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44937" y="5939717"/>
              <a:ext cx="737960" cy="7296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7586" y="5971518"/>
              <a:ext cx="782586" cy="73708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5" name="Google Shape;75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51343" y="4766108"/>
            <a:ext cx="1023308" cy="186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76" name="Google Shape;76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61005" y="4701884"/>
            <a:ext cx="821556" cy="28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77" name="Google Shape;77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90334" y="4685467"/>
            <a:ext cx="821554" cy="315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icture with Caption">
  <p:cSld name="1_Picture with Caption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/>
          <p:nvPr>
            <p:ph idx="2" type="pic"/>
          </p:nvPr>
        </p:nvSpPr>
        <p:spPr>
          <a:xfrm>
            <a:off x="464575" y="932260"/>
            <a:ext cx="4395000" cy="23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7"/>
          <p:cNvSpPr txBox="1"/>
          <p:nvPr>
            <p:ph type="title"/>
          </p:nvPr>
        </p:nvSpPr>
        <p:spPr>
          <a:xfrm>
            <a:off x="464575" y="272320"/>
            <a:ext cx="81786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0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7"/>
          <p:cNvSpPr txBox="1"/>
          <p:nvPr>
            <p:ph idx="1" type="body"/>
          </p:nvPr>
        </p:nvSpPr>
        <p:spPr>
          <a:xfrm>
            <a:off x="5347085" y="932260"/>
            <a:ext cx="3296100" cy="23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b="0" i="0" sz="1100"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b="0" i="0" sz="11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b="0" i="0" sz="1100"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b="0" i="0" sz="1100"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b="0" i="0" sz="11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82" name="Google Shape;8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767328"/>
            <a:ext cx="9144000" cy="1376172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7"/>
          <p:cNvSpPr/>
          <p:nvPr/>
        </p:nvSpPr>
        <p:spPr>
          <a:xfrm>
            <a:off x="0" y="4524067"/>
            <a:ext cx="9144000" cy="61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7"/>
          <p:cNvSpPr/>
          <p:nvPr/>
        </p:nvSpPr>
        <p:spPr>
          <a:xfrm>
            <a:off x="464575" y="4313393"/>
            <a:ext cx="1614900" cy="677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" name="Google Shape;85;p7"/>
          <p:cNvGrpSpPr/>
          <p:nvPr/>
        </p:nvGrpSpPr>
        <p:grpSpPr>
          <a:xfrm>
            <a:off x="613189" y="4454788"/>
            <a:ext cx="1323983" cy="576665"/>
            <a:chOff x="817586" y="5939717"/>
            <a:chExt cx="1765310" cy="768887"/>
          </a:xfrm>
        </p:grpSpPr>
        <p:pic>
          <p:nvPicPr>
            <p:cNvPr id="86" name="Google Shape;86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44937" y="5939717"/>
              <a:ext cx="737960" cy="7296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7586" y="5971518"/>
              <a:ext cx="782586" cy="73708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8" name="Google Shape;88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51343" y="4766108"/>
            <a:ext cx="1023308" cy="186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89" name="Google Shape;89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61005" y="4701884"/>
            <a:ext cx="821556" cy="28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90" name="Google Shape;90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90334" y="4685467"/>
            <a:ext cx="821554" cy="315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oup of people standing next to a tree&#10;&#10;Description automatically generated" id="92" name="Google Shape;92;p8"/>
          <p:cNvPicPr preferRelativeResize="0"/>
          <p:nvPr/>
        </p:nvPicPr>
        <p:blipFill rotWithShape="1">
          <a:blip r:embed="rId2">
            <a:alphaModFix/>
          </a:blip>
          <a:srcRect b="6604" l="322" r="-321" t="9191"/>
          <a:stretch/>
        </p:blipFill>
        <p:spPr>
          <a:xfrm>
            <a:off x="0" y="1"/>
            <a:ext cx="9162248" cy="5143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3352734"/>
            <a:ext cx="9144000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8"/>
          <p:cNvSpPr/>
          <p:nvPr/>
        </p:nvSpPr>
        <p:spPr>
          <a:xfrm>
            <a:off x="0" y="4524067"/>
            <a:ext cx="9144000" cy="61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8"/>
          <p:cNvSpPr/>
          <p:nvPr/>
        </p:nvSpPr>
        <p:spPr>
          <a:xfrm>
            <a:off x="464575" y="4313393"/>
            <a:ext cx="1614900" cy="677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" name="Google Shape;96;p8"/>
          <p:cNvGrpSpPr/>
          <p:nvPr/>
        </p:nvGrpSpPr>
        <p:grpSpPr>
          <a:xfrm>
            <a:off x="613189" y="4454788"/>
            <a:ext cx="1323983" cy="576665"/>
            <a:chOff x="817586" y="5939717"/>
            <a:chExt cx="1765310" cy="768887"/>
          </a:xfrm>
        </p:grpSpPr>
        <p:pic>
          <p:nvPicPr>
            <p:cNvPr id="97" name="Google Shape;97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44937" y="5939717"/>
              <a:ext cx="737960" cy="7296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17586" y="5971518"/>
              <a:ext cx="782586" cy="73708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9" name="Google Shape;99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51343" y="4766108"/>
            <a:ext cx="1023308" cy="186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100" name="Google Shape;100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61005" y="4701884"/>
            <a:ext cx="821556" cy="28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101" name="Google Shape;101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690334" y="4685467"/>
            <a:ext cx="821554" cy="315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9"/>
          <p:cNvPicPr preferRelativeResize="0"/>
          <p:nvPr/>
        </p:nvPicPr>
        <p:blipFill rotWithShape="1">
          <a:blip r:embed="rId2">
            <a:alphaModFix/>
          </a:blip>
          <a:srcRect b="0" l="0" r="0" t="7225"/>
          <a:stretch/>
        </p:blipFill>
        <p:spPr>
          <a:xfrm>
            <a:off x="0" y="-19051"/>
            <a:ext cx="9144000" cy="4771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3352734"/>
            <a:ext cx="9144000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9"/>
          <p:cNvSpPr txBox="1"/>
          <p:nvPr>
            <p:ph idx="1" type="body"/>
          </p:nvPr>
        </p:nvSpPr>
        <p:spPr>
          <a:xfrm>
            <a:off x="464574" y="2101119"/>
            <a:ext cx="77223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6" name="Google Shape;106;p9"/>
          <p:cNvSpPr txBox="1"/>
          <p:nvPr>
            <p:ph type="title"/>
          </p:nvPr>
        </p:nvSpPr>
        <p:spPr>
          <a:xfrm>
            <a:off x="464575" y="803672"/>
            <a:ext cx="7722300" cy="12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b="1" i="0" sz="3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9"/>
          <p:cNvSpPr/>
          <p:nvPr/>
        </p:nvSpPr>
        <p:spPr>
          <a:xfrm>
            <a:off x="0" y="4524067"/>
            <a:ext cx="9144000" cy="61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9"/>
          <p:cNvSpPr/>
          <p:nvPr/>
        </p:nvSpPr>
        <p:spPr>
          <a:xfrm>
            <a:off x="464575" y="4313393"/>
            <a:ext cx="1614900" cy="677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3703" y="4454788"/>
            <a:ext cx="553470" cy="54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3189" y="4478638"/>
            <a:ext cx="586940" cy="552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51343" y="4766108"/>
            <a:ext cx="1023308" cy="186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112" name="Google Shape;112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61005" y="4701884"/>
            <a:ext cx="821556" cy="28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113" name="Google Shape;113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690334" y="4685467"/>
            <a:ext cx="821554" cy="315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767328"/>
            <a:ext cx="9144000" cy="1376172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0"/>
          <p:cNvSpPr/>
          <p:nvPr/>
        </p:nvSpPr>
        <p:spPr>
          <a:xfrm>
            <a:off x="0" y="4524067"/>
            <a:ext cx="9144000" cy="61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0"/>
          <p:cNvSpPr/>
          <p:nvPr/>
        </p:nvSpPr>
        <p:spPr>
          <a:xfrm>
            <a:off x="464575" y="4313393"/>
            <a:ext cx="1614900" cy="677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0"/>
          <p:cNvSpPr txBox="1"/>
          <p:nvPr>
            <p:ph type="title"/>
          </p:nvPr>
        </p:nvSpPr>
        <p:spPr>
          <a:xfrm>
            <a:off x="464575" y="272320"/>
            <a:ext cx="81786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0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10"/>
          <p:cNvSpPr txBox="1"/>
          <p:nvPr>
            <p:ph idx="1" type="body"/>
          </p:nvPr>
        </p:nvSpPr>
        <p:spPr>
          <a:xfrm>
            <a:off x="464575" y="932260"/>
            <a:ext cx="8178600" cy="23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b="0" i="0" sz="1100"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b="0" i="0" sz="1100"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b="0" i="0" sz="1100"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b="0" i="0" sz="1100"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b="0" i="0" sz="11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grpSp>
        <p:nvGrpSpPr>
          <p:cNvPr id="120" name="Google Shape;120;p10"/>
          <p:cNvGrpSpPr/>
          <p:nvPr/>
        </p:nvGrpSpPr>
        <p:grpSpPr>
          <a:xfrm>
            <a:off x="613189" y="4454788"/>
            <a:ext cx="1323983" cy="576665"/>
            <a:chOff x="817586" y="5939717"/>
            <a:chExt cx="1765310" cy="768887"/>
          </a:xfrm>
        </p:grpSpPr>
        <p:pic>
          <p:nvPicPr>
            <p:cNvPr id="121" name="Google Shape;121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44937" y="5939717"/>
              <a:ext cx="737960" cy="7296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7586" y="5971518"/>
              <a:ext cx="782586" cy="73708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3" name="Google Shape;123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51343" y="4766108"/>
            <a:ext cx="1023308" cy="186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124" name="Google Shape;124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61005" y="4701884"/>
            <a:ext cx="821556" cy="28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125" name="Google Shape;125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90334" y="4685467"/>
            <a:ext cx="821554" cy="315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6.xml"/><Relationship Id="rId22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5.xml"/><Relationship Id="rId21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7.xml"/><Relationship Id="rId23" Type="http://schemas.openxmlformats.org/officeDocument/2006/relationships/theme" Target="../theme/theme1.xml"/><Relationship Id="rId1" Type="http://schemas.openxmlformats.org/officeDocument/2006/relationships/image" Target="../media/image5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slideLayout" Target="../slideLayouts/slideLayout4.xml"/><Relationship Id="rId15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1.xml"/><Relationship Id="rId5" Type="http://schemas.openxmlformats.org/officeDocument/2006/relationships/image" Target="../media/image1.png"/><Relationship Id="rId19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.xml"/><Relationship Id="rId1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383703" y="4454788"/>
            <a:ext cx="553470" cy="54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3189" y="4478638"/>
            <a:ext cx="586940" cy="552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1343" y="4766108"/>
            <a:ext cx="1023308" cy="186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11" name="Google Shape;1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61005" y="4701884"/>
            <a:ext cx="821556" cy="28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12" name="Google Shape;12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90334" y="4685467"/>
            <a:ext cx="821554" cy="31598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6"/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  <p:sldLayoutId id="2147483661" r:id="rId19"/>
    <p:sldLayoutId id="2147483662" r:id="rId20"/>
    <p:sldLayoutId id="2147483663" r:id="rId21"/>
    <p:sldLayoutId id="2147483664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Introduction to 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2" name="Google Shape;192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"/>
          <p:cNvSpPr txBox="1"/>
          <p:nvPr>
            <p:ph type="title"/>
          </p:nvPr>
        </p:nvSpPr>
        <p:spPr>
          <a:xfrm>
            <a:off x="1303800" y="80975"/>
            <a:ext cx="7030500" cy="843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Creating your project directory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53" name="Google Shape;253;p28"/>
          <p:cNvSpPr txBox="1"/>
          <p:nvPr>
            <p:ph idx="1" type="body"/>
          </p:nvPr>
        </p:nvSpPr>
        <p:spPr>
          <a:xfrm>
            <a:off x="311700" y="1009250"/>
            <a:ext cx="8520600" cy="3559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375" y="1990050"/>
            <a:ext cx="2482725" cy="17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0638" y="1990050"/>
            <a:ext cx="2482725" cy="174284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8"/>
          <p:cNvSpPr/>
          <p:nvPr/>
        </p:nvSpPr>
        <p:spPr>
          <a:xfrm>
            <a:off x="2644850" y="2724600"/>
            <a:ext cx="625500" cy="34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8"/>
          <p:cNvSpPr/>
          <p:nvPr/>
        </p:nvSpPr>
        <p:spPr>
          <a:xfrm>
            <a:off x="5906425" y="2688675"/>
            <a:ext cx="625500" cy="34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1914" y="1990050"/>
            <a:ext cx="2505711" cy="174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9"/>
          <p:cNvSpPr txBox="1"/>
          <p:nvPr>
            <p:ph type="title"/>
          </p:nvPr>
        </p:nvSpPr>
        <p:spPr>
          <a:xfrm>
            <a:off x="1437275" y="522851"/>
            <a:ext cx="7030500" cy="80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Creating a script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64" name="Google Shape;264;p29"/>
          <p:cNvSpPr txBox="1"/>
          <p:nvPr>
            <p:ph idx="1" type="body"/>
          </p:nvPr>
        </p:nvSpPr>
        <p:spPr>
          <a:xfrm>
            <a:off x="1171625" y="1854113"/>
            <a:ext cx="7030500" cy="736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9375" y="1455950"/>
            <a:ext cx="4024826" cy="298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"/>
          <p:cNvSpPr txBox="1"/>
          <p:nvPr>
            <p:ph type="ctrTitle"/>
          </p:nvPr>
        </p:nvSpPr>
        <p:spPr>
          <a:xfrm>
            <a:off x="1883125" y="1447250"/>
            <a:ext cx="5400900" cy="197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basics of R</a:t>
            </a:r>
            <a:endParaRPr/>
          </a:p>
        </p:txBody>
      </p:sp>
      <p:sp>
        <p:nvSpPr>
          <p:cNvPr id="271" name="Google Shape;271;p30"/>
          <p:cNvSpPr txBox="1"/>
          <p:nvPr>
            <p:ph idx="1" type="subTitle"/>
          </p:nvPr>
        </p:nvSpPr>
        <p:spPr>
          <a:xfrm>
            <a:off x="2429850" y="3493650"/>
            <a:ext cx="4287600" cy="788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Basic arithmetic operations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77" name="Google Shape;277;p31"/>
          <p:cNvSpPr txBox="1"/>
          <p:nvPr>
            <p:ph idx="1" type="body"/>
          </p:nvPr>
        </p:nvSpPr>
        <p:spPr>
          <a:xfrm>
            <a:off x="3262350" y="307975"/>
            <a:ext cx="5451300" cy="4268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/>
              <a:t>Addition: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</a:t>
            </a:r>
            <a:r>
              <a:rPr lang="en">
                <a:solidFill>
                  <a:srgbClr val="FF00FF"/>
                </a:solidFill>
              </a:rPr>
              <a:t>6 + 8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Subtraction: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</a:t>
            </a:r>
            <a:r>
              <a:rPr lang="en">
                <a:solidFill>
                  <a:srgbClr val="FF00FF"/>
                </a:solidFill>
              </a:rPr>
              <a:t>9 - 4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Multiplication: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</a:t>
            </a:r>
            <a:r>
              <a:rPr lang="en">
                <a:solidFill>
                  <a:srgbClr val="FF00FF"/>
                </a:solidFill>
              </a:rPr>
              <a:t>5 * 3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Division: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r>
              <a:rPr lang="en">
                <a:solidFill>
                  <a:srgbClr val="FF00FF"/>
                </a:solidFill>
              </a:rPr>
              <a:t>6 / 2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Assigning values to variables</a:t>
            </a:r>
            <a:endParaRPr/>
          </a:p>
        </p:txBody>
      </p:sp>
      <p:sp>
        <p:nvSpPr>
          <p:cNvPr id="283" name="Google Shape;283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FF"/>
                </a:solidFill>
              </a:rPr>
              <a:t>Restaurants &lt;- 76 </a:t>
            </a:r>
            <a:endParaRPr sz="2400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FF"/>
                </a:solidFill>
              </a:rPr>
              <a:t>Restaurants</a:t>
            </a:r>
            <a:endParaRPr sz="24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"/>
          <p:cNvSpPr txBox="1"/>
          <p:nvPr>
            <p:ph type="title"/>
          </p:nvPr>
        </p:nvSpPr>
        <p:spPr>
          <a:xfrm>
            <a:off x="811650" y="312850"/>
            <a:ext cx="7370400" cy="684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Data structures and data types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89" name="Google Shape;289;p33"/>
          <p:cNvSpPr txBox="1"/>
          <p:nvPr>
            <p:ph idx="1" type="body"/>
          </p:nvPr>
        </p:nvSpPr>
        <p:spPr>
          <a:xfrm>
            <a:off x="684925" y="1068775"/>
            <a:ext cx="8162100" cy="368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700"/>
              <a:t>Data structures</a:t>
            </a:r>
            <a:endParaRPr b="1"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700"/>
              <a:t>A particular way of organizing data in a computer so that it can be used effectively.</a:t>
            </a:r>
            <a:endParaRPr b="1" sz="17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b="1" lang="en" sz="1700"/>
              <a:t>Vector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Collection of elements mostly character, logical, integer or numeric.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FF"/>
                </a:solidFill>
              </a:rPr>
              <a:t>sub_counties &lt;- c("Makueni","Kaiti","Kilome","Kibwezi East","Kibwezi West")</a:t>
            </a:r>
            <a:endParaRPr sz="1700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FF"/>
                </a:solidFill>
              </a:rPr>
              <a:t>sub_counties</a:t>
            </a:r>
            <a:endParaRPr sz="1700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"/>
          <p:cNvSpPr txBox="1"/>
          <p:nvPr/>
        </p:nvSpPr>
        <p:spPr>
          <a:xfrm>
            <a:off x="391875" y="855025"/>
            <a:ext cx="8609700" cy="21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2. List</a:t>
            </a:r>
            <a:endParaRPr b="1" sz="18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Collection of elements mostly of different data types</a:t>
            </a:r>
            <a:endParaRPr sz="1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makueni &lt;- list(c("Agriculture","Education","Climate"),c(2341,1345,345,44),</a:t>
            </a:r>
            <a:r>
              <a:rPr lang="en" sz="17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TRUE</a:t>
            </a:r>
            <a:r>
              <a:rPr lang="en" sz="18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)</a:t>
            </a:r>
            <a:endParaRPr sz="1800"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makueni</a:t>
            </a:r>
            <a:endParaRPr sz="1800"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5"/>
          <p:cNvSpPr txBox="1"/>
          <p:nvPr/>
        </p:nvSpPr>
        <p:spPr>
          <a:xfrm>
            <a:off x="368150" y="688775"/>
            <a:ext cx="8336400" cy="29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3. Matrix</a:t>
            </a:r>
            <a:endParaRPr b="1" sz="18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 type of data structure that is simply an atomic vector with dimensions. Elements of a matrix must be of the same data type.</a:t>
            </a:r>
            <a:endParaRPr sz="1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my_matrix &lt;- matrix(c(1,2,3,4,5,6), nrow = 2, byrow = TRUE)</a:t>
            </a:r>
            <a:endParaRPr sz="1800"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my_matrix</a:t>
            </a:r>
            <a:endParaRPr sz="1800"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6"/>
          <p:cNvSpPr txBox="1"/>
          <p:nvPr/>
        </p:nvSpPr>
        <p:spPr>
          <a:xfrm>
            <a:off x="201875" y="653150"/>
            <a:ext cx="8740200" cy="3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4.</a:t>
            </a:r>
            <a:r>
              <a:rPr b="1" lang="en" sz="1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 Dataframe</a:t>
            </a:r>
            <a:endParaRPr b="1" sz="18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 special type of list where every element of the list has same length (think of it as a rectangular list).</a:t>
            </a:r>
            <a:endParaRPr sz="1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Makueni_subcounties &lt;- data.frame(</a:t>
            </a:r>
            <a:endParaRPr sz="1800"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  subcounties = c("Makueni","Kaiti","Kilome","Kibwezi East","Kibwezi West"),</a:t>
            </a:r>
            <a:endParaRPr sz="1800"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  population = c(1243,2455,6762,2422,7865)</a:t>
            </a:r>
            <a:endParaRPr sz="1800"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)</a:t>
            </a:r>
            <a:endParaRPr sz="1800"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7"/>
          <p:cNvSpPr txBox="1"/>
          <p:nvPr/>
        </p:nvSpPr>
        <p:spPr>
          <a:xfrm>
            <a:off x="250325" y="682225"/>
            <a:ext cx="8740200" cy="3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5</a:t>
            </a:r>
            <a:r>
              <a:rPr b="1" lang="en" sz="1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. factors</a:t>
            </a:r>
            <a:endParaRPr b="1" sz="18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R, factors are used to work with categorical variables, variables that have a fixed and known set of possible values</a:t>
            </a:r>
            <a:endParaRPr sz="1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month_levels &lt;- c( "Jan", "Feb", "Mar", "Apr", "May", "Jun",</a:t>
            </a:r>
            <a:endParaRPr sz="2100"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"Jul", "Aug", "Sep", "Oct", "Nov", "Dec")</a:t>
            </a:r>
            <a:endParaRPr sz="1800"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mx &lt;- c("Dec", "Apr", "Jan", "Mar")</a:t>
            </a:r>
            <a:endParaRPr sz="2400"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mx_factor &lt;- factor(mx,levels = month_levels)</a:t>
            </a:r>
            <a:endParaRPr sz="2400"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"/>
          <p:cNvSpPr txBox="1"/>
          <p:nvPr>
            <p:ph type="title"/>
          </p:nvPr>
        </p:nvSpPr>
        <p:spPr>
          <a:xfrm>
            <a:off x="1303800" y="437750"/>
            <a:ext cx="2279700" cy="830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highlight>
                  <a:schemeClr val="lt1"/>
                </a:highlight>
              </a:rPr>
              <a:t>What is </a:t>
            </a:r>
            <a:endParaRPr>
              <a:solidFill>
                <a:schemeClr val="accent1"/>
              </a:solidFill>
              <a:highlight>
                <a:schemeClr val="lt1"/>
              </a:highlight>
            </a:endParaRPr>
          </a:p>
        </p:txBody>
      </p:sp>
      <p:sp>
        <p:nvSpPr>
          <p:cNvPr id="198" name="Google Shape;198;p20"/>
          <p:cNvSpPr txBox="1"/>
          <p:nvPr>
            <p:ph idx="1" type="body"/>
          </p:nvPr>
        </p:nvSpPr>
        <p:spPr>
          <a:xfrm>
            <a:off x="311700" y="1544275"/>
            <a:ext cx="8520600" cy="3024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3200"/>
              <a:t>R is an open source programming language that is used for data manipulation, calculation and graphical display.</a:t>
            </a:r>
            <a:endParaRPr sz="3200"/>
          </a:p>
        </p:txBody>
      </p:sp>
      <p:pic>
        <p:nvPicPr>
          <p:cNvPr id="199" name="Google Shape;1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6675" y="379700"/>
            <a:ext cx="1152476" cy="83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types</a:t>
            </a:r>
            <a:endParaRPr/>
          </a:p>
        </p:txBody>
      </p:sp>
      <p:sp>
        <p:nvSpPr>
          <p:cNvPr id="315" name="Google Shape;315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400050" lvl="0" marL="457200" rtl="0" algn="l">
              <a:spcBef>
                <a:spcPts val="800"/>
              </a:spcBef>
              <a:spcAft>
                <a:spcPts val="0"/>
              </a:spcAft>
              <a:buSzPts val="2700"/>
              <a:buAutoNum type="arabicPeriod"/>
            </a:pPr>
            <a:r>
              <a:rPr lang="en" sz="2700"/>
              <a:t>c</a:t>
            </a:r>
            <a:r>
              <a:rPr lang="en" sz="2700"/>
              <a:t>haracter</a:t>
            </a:r>
            <a:endParaRPr sz="27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00FF"/>
                </a:solidFill>
              </a:rPr>
              <a:t>subcounty &lt;- “Kilome”</a:t>
            </a:r>
            <a:endParaRPr sz="2700">
              <a:solidFill>
                <a:srgbClr val="FF00FF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00FF"/>
                </a:solidFill>
              </a:rPr>
              <a:t>typeof(subcounty)</a:t>
            </a:r>
            <a:endParaRPr sz="27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"/>
          <p:cNvSpPr txBox="1"/>
          <p:nvPr/>
        </p:nvSpPr>
        <p:spPr>
          <a:xfrm>
            <a:off x="237525" y="498775"/>
            <a:ext cx="8692800" cy="24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2. numeric</a:t>
            </a:r>
            <a:endParaRPr b="1" sz="31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1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area</a:t>
            </a:r>
            <a:r>
              <a:rPr lang="en" sz="31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 &lt;- 653.2</a:t>
            </a:r>
            <a:endParaRPr sz="3100"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1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typeof(area)</a:t>
            </a:r>
            <a:endParaRPr sz="3100"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0"/>
          <p:cNvSpPr txBox="1"/>
          <p:nvPr/>
        </p:nvSpPr>
        <p:spPr>
          <a:xfrm>
            <a:off x="237525" y="498775"/>
            <a:ext cx="8692800" cy="28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3</a:t>
            </a:r>
            <a:r>
              <a:rPr b="1" lang="en" sz="29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. integer</a:t>
            </a:r>
            <a:endParaRPr b="1" sz="29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9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area &lt;- 3L</a:t>
            </a:r>
            <a:endParaRPr sz="2900"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typeof(area)</a:t>
            </a:r>
            <a:endParaRPr sz="2900"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1800">
                <a:latin typeface="Nunito"/>
                <a:ea typeface="Nunito"/>
                <a:cs typeface="Nunito"/>
                <a:sym typeface="Nunito"/>
              </a:rPr>
              <a:t>Note: </a:t>
            </a:r>
            <a:r>
              <a:rPr i="1" lang="en" sz="1800">
                <a:latin typeface="Nunito"/>
                <a:ea typeface="Nunito"/>
                <a:cs typeface="Nunito"/>
                <a:sym typeface="Nunito"/>
              </a:rPr>
              <a:t>L tells R to store 3 as an integer, otherwise it will be stored as a numeric</a:t>
            </a:r>
            <a:endParaRPr i="1" sz="1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1"/>
          <p:cNvSpPr txBox="1"/>
          <p:nvPr/>
        </p:nvSpPr>
        <p:spPr>
          <a:xfrm>
            <a:off x="237525" y="498775"/>
            <a:ext cx="8692800" cy="23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4</a:t>
            </a:r>
            <a:r>
              <a:rPr b="1" lang="en" sz="29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. logical</a:t>
            </a:r>
            <a:endParaRPr b="1" sz="29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9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male</a:t>
            </a:r>
            <a:r>
              <a:rPr lang="en" sz="29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 &lt;- TRUE</a:t>
            </a:r>
            <a:endParaRPr sz="2900"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9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typeof(male)</a:t>
            </a:r>
            <a:endParaRPr sz="2900"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/>
          <p:nvPr/>
        </p:nvSpPr>
        <p:spPr>
          <a:xfrm>
            <a:off x="237525" y="498775"/>
            <a:ext cx="8692800" cy="23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5</a:t>
            </a:r>
            <a:r>
              <a:rPr b="1" lang="en" sz="29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. complex</a:t>
            </a:r>
            <a:endParaRPr b="1" sz="29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9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v</a:t>
            </a:r>
            <a:r>
              <a:rPr lang="en" sz="29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 &lt;- 3 + 2i</a:t>
            </a:r>
            <a:endParaRPr sz="2900"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9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typeof(v)</a:t>
            </a:r>
            <a:endParaRPr sz="2900"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Packages</a:t>
            </a:r>
            <a:endParaRPr/>
          </a:p>
        </p:txBody>
      </p:sp>
      <p:sp>
        <p:nvSpPr>
          <p:cNvPr id="341" name="Google Shape;341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A package is a collection of R functions, compiled code and data. They are stored under a directory called 'library' in the R environment. By default, when you install R, It comes with a set of packages which are loaded everytime you start your R. You can install other packages, however, for such packages you will have to load/call them into R interface everytime you want to use them. </a:t>
            </a:r>
            <a:endParaRPr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Installing a new package</a:t>
            </a:r>
            <a:endParaRPr/>
          </a:p>
        </p:txBody>
      </p:sp>
      <p:sp>
        <p:nvSpPr>
          <p:cNvPr id="347" name="Google Shape;347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00FF"/>
                </a:solidFill>
              </a:rPr>
              <a:t>install.packages("Package name")</a:t>
            </a:r>
            <a:endParaRPr sz="29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example - installing ggplot2</a:t>
            </a:r>
            <a:endParaRPr/>
          </a:p>
        </p:txBody>
      </p:sp>
      <p:sp>
        <p:nvSpPr>
          <p:cNvPr id="353" name="Google Shape;353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00FF"/>
                </a:solidFill>
              </a:rPr>
              <a:t>install.packages("ggplot2")</a:t>
            </a:r>
            <a:endParaRPr sz="34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Loading your package</a:t>
            </a:r>
            <a:endParaRPr/>
          </a:p>
        </p:txBody>
      </p:sp>
      <p:sp>
        <p:nvSpPr>
          <p:cNvPr id="359" name="Google Shape;359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300"/>
              <a:t>After you've installed a package you need to load/call it into R environment to use it. You do this as shown below;</a:t>
            </a:r>
            <a:endParaRPr sz="2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FF00FF"/>
                </a:solidFill>
              </a:rPr>
              <a:t>library(ggplot2)</a:t>
            </a:r>
            <a:endParaRPr sz="39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Assignment: </a:t>
            </a:r>
            <a:endParaRPr/>
          </a:p>
        </p:txBody>
      </p:sp>
      <p:sp>
        <p:nvSpPr>
          <p:cNvPr id="365" name="Google Shape;365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3500"/>
              <a:t>Install and load a package called </a:t>
            </a:r>
            <a:r>
              <a:rPr b="1" i="1" lang="en" sz="3500">
                <a:solidFill>
                  <a:srgbClr val="E06666"/>
                </a:solidFill>
              </a:rPr>
              <a:t>dplyr</a:t>
            </a:r>
            <a:endParaRPr b="1" i="1" sz="35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"/>
          <p:cNvSpPr txBox="1"/>
          <p:nvPr>
            <p:ph type="title"/>
          </p:nvPr>
        </p:nvSpPr>
        <p:spPr>
          <a:xfrm>
            <a:off x="1279475" y="231025"/>
            <a:ext cx="5894700" cy="984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accent1"/>
                </a:solidFill>
              </a:rPr>
              <a:t>What you need to know about </a:t>
            </a:r>
            <a:r>
              <a:rPr lang="en" sz="2900"/>
              <a:t> </a:t>
            </a:r>
            <a:endParaRPr sz="2900"/>
          </a:p>
        </p:txBody>
      </p:sp>
      <p:sp>
        <p:nvSpPr>
          <p:cNvPr id="205" name="Google Shape;205;p21"/>
          <p:cNvSpPr txBox="1"/>
          <p:nvPr>
            <p:ph idx="1" type="body"/>
          </p:nvPr>
        </p:nvSpPr>
        <p:spPr>
          <a:xfrm>
            <a:off x="311700" y="1215925"/>
            <a:ext cx="8520600" cy="3353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❖"/>
            </a:pPr>
            <a:r>
              <a:rPr lang="en" sz="1900"/>
              <a:t>It is open source: Its freely available, hence no need to buy the licence to use it.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❖"/>
            </a:pPr>
            <a:r>
              <a:rPr lang="en" sz="1900"/>
              <a:t>R is an object oriented programming language. 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❖"/>
            </a:pPr>
            <a:r>
              <a:rPr lang="en" sz="1900"/>
              <a:t>The installation of it comes with pre-installed libraries for use in data manipulation, analysis and visualization.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❖"/>
            </a:pPr>
            <a:r>
              <a:rPr lang="en" sz="1900"/>
              <a:t>You can install more libraries or even create your own functions to use in R.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❖"/>
            </a:pPr>
            <a:r>
              <a:rPr lang="en" sz="1900"/>
              <a:t>It has an IDE called RStudio that makes it easy to interact with R.</a:t>
            </a:r>
            <a:endParaRPr sz="1900"/>
          </a:p>
        </p:txBody>
      </p:sp>
      <p:pic>
        <p:nvPicPr>
          <p:cNvPr id="206" name="Google Shape;2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9650" y="125763"/>
            <a:ext cx="1152476" cy="83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What we will cover: 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2" name="Google Shape;21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74650" lvl="0" marL="457200" rtl="0" algn="l">
              <a:spcBef>
                <a:spcPts val="80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Introduction to R and installations.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Setting up your working environment.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Programming basics of R.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Data structures and data types.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Packages</a:t>
            </a:r>
            <a:endParaRPr sz="2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 txBox="1"/>
          <p:nvPr>
            <p:ph type="title"/>
          </p:nvPr>
        </p:nvSpPr>
        <p:spPr>
          <a:xfrm>
            <a:off x="1416800" y="425575"/>
            <a:ext cx="3433500" cy="937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How to install 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8" name="Google Shape;218;p23"/>
          <p:cNvSpPr txBox="1"/>
          <p:nvPr>
            <p:ph idx="1" type="body"/>
          </p:nvPr>
        </p:nvSpPr>
        <p:spPr>
          <a:xfrm>
            <a:off x="337275" y="1475600"/>
            <a:ext cx="8806800" cy="3499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57235" lvl="0" marL="457200" rtl="0" algn="l">
              <a:spcBef>
                <a:spcPts val="800"/>
              </a:spcBef>
              <a:spcAft>
                <a:spcPts val="0"/>
              </a:spcAft>
              <a:buSzPts val="2026"/>
              <a:buChar char="❖"/>
            </a:pPr>
            <a:r>
              <a:rPr lang="en" sz="2025"/>
              <a:t>Visit the r project website: </a:t>
            </a:r>
            <a:r>
              <a:rPr lang="en" sz="2025"/>
              <a:t>https://c</a:t>
            </a:r>
            <a:r>
              <a:rPr lang="en" sz="2025"/>
              <a:t>ran.</a:t>
            </a:r>
            <a:r>
              <a:rPr lang="en" sz="2025"/>
              <a:t>mirror.ac.za/</a:t>
            </a:r>
            <a:endParaRPr sz="2025"/>
          </a:p>
          <a:p>
            <a:pPr indent="-357235" lvl="0" marL="457200" rtl="0" algn="l">
              <a:spcBef>
                <a:spcPts val="800"/>
              </a:spcBef>
              <a:spcAft>
                <a:spcPts val="0"/>
              </a:spcAft>
              <a:buSzPts val="2026"/>
              <a:buChar char="❖"/>
            </a:pPr>
            <a:r>
              <a:rPr lang="en" sz="2025"/>
              <a:t>Choose package compatible with your pc; </a:t>
            </a:r>
            <a:endParaRPr sz="2025"/>
          </a:p>
          <a:p>
            <a:pPr indent="-357235" lvl="0" marL="1828800" rtl="0" algn="l">
              <a:spcBef>
                <a:spcPts val="800"/>
              </a:spcBef>
              <a:spcAft>
                <a:spcPts val="0"/>
              </a:spcAft>
              <a:buSzPts val="2026"/>
              <a:buChar char="❏"/>
            </a:pPr>
            <a:r>
              <a:rPr lang="en" sz="2025"/>
              <a:t>Download R for linux.</a:t>
            </a:r>
            <a:endParaRPr sz="2025"/>
          </a:p>
          <a:p>
            <a:pPr indent="-357235" lvl="0" marL="1828800" rtl="0" algn="l">
              <a:spcBef>
                <a:spcPts val="800"/>
              </a:spcBef>
              <a:spcAft>
                <a:spcPts val="0"/>
              </a:spcAft>
              <a:buSzPts val="2026"/>
              <a:buChar char="❏"/>
            </a:pPr>
            <a:r>
              <a:rPr lang="en" sz="2025"/>
              <a:t>Download R for macOS.</a:t>
            </a:r>
            <a:endParaRPr sz="2025"/>
          </a:p>
          <a:p>
            <a:pPr indent="-357235" lvl="0" marL="1828800" rtl="0" algn="l">
              <a:spcBef>
                <a:spcPts val="800"/>
              </a:spcBef>
              <a:spcAft>
                <a:spcPts val="0"/>
              </a:spcAft>
              <a:buSzPts val="2026"/>
              <a:buChar char="❏"/>
            </a:pPr>
            <a:r>
              <a:rPr lang="en" sz="2025"/>
              <a:t>Download</a:t>
            </a:r>
            <a:r>
              <a:rPr lang="en" sz="2025"/>
              <a:t> R for Windows.</a:t>
            </a:r>
            <a:endParaRPr sz="2025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25"/>
              <a:t>Follow the instructions of installation. Choose the default options as you go through the installation window.</a:t>
            </a:r>
            <a:r>
              <a:rPr lang="en"/>
              <a:t>	</a:t>
            </a:r>
            <a:endParaRPr/>
          </a:p>
        </p:txBody>
      </p:sp>
      <p:pic>
        <p:nvPicPr>
          <p:cNvPr id="219" name="Google Shape;2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475" y="534075"/>
            <a:ext cx="744900" cy="4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"/>
          <p:cNvSpPr txBox="1"/>
          <p:nvPr>
            <p:ph type="title"/>
          </p:nvPr>
        </p:nvSpPr>
        <p:spPr>
          <a:xfrm>
            <a:off x="1303800" y="598575"/>
            <a:ext cx="4429800" cy="999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Installing 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5" name="Google Shape;225;p24"/>
          <p:cNvSpPr txBox="1"/>
          <p:nvPr>
            <p:ph idx="1" type="body"/>
          </p:nvPr>
        </p:nvSpPr>
        <p:spPr>
          <a:xfrm>
            <a:off x="421600" y="1990050"/>
            <a:ext cx="7912800" cy="2541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7350" lvl="0" marL="457200" rtl="0" algn="l">
              <a:spcBef>
                <a:spcPts val="80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Visit the Download the RStudio IDE page: https://www.rstudio.com/products/rstudio/download/</a:t>
            </a:r>
            <a:endParaRPr sz="2500"/>
          </a:p>
          <a:p>
            <a:pPr indent="-387350" lvl="0" marL="457200" rtl="0" algn="l">
              <a:spcBef>
                <a:spcPts val="80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Choose your version and download it.</a:t>
            </a:r>
            <a:endParaRPr sz="2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8100" y="598575"/>
            <a:ext cx="2435600" cy="70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 txBox="1"/>
          <p:nvPr>
            <p:ph type="title"/>
          </p:nvPr>
        </p:nvSpPr>
        <p:spPr>
          <a:xfrm>
            <a:off x="1303800" y="97275"/>
            <a:ext cx="7030500" cy="71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Launching RStudio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32" name="Google Shape;23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825" y="814575"/>
            <a:ext cx="7368699" cy="376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RStudio IDE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39" name="Google Shape;23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850" y="1337550"/>
            <a:ext cx="7562399" cy="353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Setting up your working environment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46" name="Google Shape;246;p27"/>
          <p:cNvSpPr txBox="1"/>
          <p:nvPr>
            <p:ph idx="1" type="body"/>
          </p:nvPr>
        </p:nvSpPr>
        <p:spPr>
          <a:xfrm>
            <a:off x="624675" y="1990050"/>
            <a:ext cx="3508800" cy="2541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Open RStudio</a:t>
            </a:r>
            <a:endParaRPr sz="2000"/>
          </a:p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Navigate to: </a:t>
            </a:r>
            <a:endParaRPr sz="2000"/>
          </a:p>
          <a:p>
            <a:pPr indent="-355600" lvl="0" marL="914400" rtl="0" algn="l">
              <a:spcBef>
                <a:spcPts val="8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File</a:t>
            </a:r>
            <a:endParaRPr sz="2000"/>
          </a:p>
          <a:p>
            <a:pPr indent="-355600" lvl="0" marL="914400" rtl="0" algn="l">
              <a:spcBef>
                <a:spcPts val="8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New project</a:t>
            </a:r>
            <a:endParaRPr sz="2000"/>
          </a:p>
        </p:txBody>
      </p:sp>
      <p:pic>
        <p:nvPicPr>
          <p:cNvPr id="247" name="Google Shape;2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0150" y="1249325"/>
            <a:ext cx="2678450" cy="362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Green Yellow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